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ink/ink1.xml" ContentType="application/inkml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5"/>
  </p:notesMasterIdLst>
  <p:sldIdLst>
    <p:sldId id="256" r:id="rId2"/>
    <p:sldId id="258" r:id="rId3"/>
    <p:sldId id="260" r:id="rId4"/>
    <p:sldId id="262" r:id="rId5"/>
    <p:sldId id="261" r:id="rId6"/>
    <p:sldId id="259" r:id="rId7"/>
    <p:sldId id="263" r:id="rId8"/>
    <p:sldId id="265" r:id="rId9"/>
    <p:sldId id="288" r:id="rId10"/>
    <p:sldId id="264" r:id="rId11"/>
    <p:sldId id="267" r:id="rId12"/>
    <p:sldId id="268" r:id="rId13"/>
    <p:sldId id="269" r:id="rId14"/>
    <p:sldId id="271" r:id="rId15"/>
    <p:sldId id="270" r:id="rId16"/>
    <p:sldId id="272" r:id="rId17"/>
    <p:sldId id="273" r:id="rId18"/>
    <p:sldId id="277" r:id="rId19"/>
    <p:sldId id="278" r:id="rId20"/>
    <p:sldId id="279" r:id="rId21"/>
    <p:sldId id="280" r:id="rId22"/>
    <p:sldId id="274" r:id="rId23"/>
    <p:sldId id="275" r:id="rId24"/>
    <p:sldId id="276" r:id="rId25"/>
    <p:sldId id="281" r:id="rId26"/>
    <p:sldId id="282" r:id="rId27"/>
    <p:sldId id="290" r:id="rId28"/>
    <p:sldId id="283" r:id="rId29"/>
    <p:sldId id="284" r:id="rId30"/>
    <p:sldId id="285" r:id="rId31"/>
    <p:sldId id="286" r:id="rId32"/>
    <p:sldId id="287" r:id="rId33"/>
    <p:sldId id="289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673"/>
    <p:restoredTop sz="94694"/>
  </p:normalViewPr>
  <p:slideViewPr>
    <p:cSldViewPr snapToGrid="0" snapToObjects="1">
      <p:cViewPr varScale="1">
        <p:scale>
          <a:sx n="109" d="100"/>
          <a:sy n="109" d="100"/>
        </p:scale>
        <p:origin x="208" y="6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5-20T12:30:09.50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30048 10478,'0'0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Perfect DOS VGA 437" panose="02000009000000000000" pitchFamily="49" charset="77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Perfect DOS VGA 437" panose="02000009000000000000" pitchFamily="49" charset="77"/>
              </a:defRPr>
            </a:lvl1pPr>
          </a:lstStyle>
          <a:p>
            <a:fld id="{B185E383-B945-C842-AB1C-870F0A54636E}" type="datetimeFigureOut">
              <a:rPr lang="en-US" smtClean="0"/>
              <a:pPr/>
              <a:t>5/20/20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Perfect DOS VGA 437" panose="02000009000000000000" pitchFamily="49" charset="77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Perfect DOS VGA 437" panose="02000009000000000000" pitchFamily="49" charset="77"/>
              </a:defRPr>
            </a:lvl1pPr>
          </a:lstStyle>
          <a:p>
            <a:fld id="{9110349A-BF68-AC48-9B5B-DF57067CEEA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96585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Perfect DOS VGA 437" panose="02000009000000000000" pitchFamily="49" charset="77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Perfect DOS VGA 437" panose="02000009000000000000" pitchFamily="49" charset="77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Perfect DOS VGA 437" panose="02000009000000000000" pitchFamily="49" charset="77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Perfect DOS VGA 437" panose="02000009000000000000" pitchFamily="49" charset="77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Perfect DOS VGA 437" panose="02000009000000000000" pitchFamily="49" charset="77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fellow humans</a:t>
            </a:r>
          </a:p>
          <a:p>
            <a:endParaRPr lang="en-US" dirty="0"/>
          </a:p>
          <a:p>
            <a:r>
              <a:rPr lang="en-US" dirty="0"/>
              <a:t>or how the product sells you</a:t>
            </a:r>
            <a:br>
              <a:rPr lang="en-US" dirty="0"/>
            </a:br>
            <a:br>
              <a:rPr lang="en-US" dirty="0"/>
            </a:br>
            <a:r>
              <a:rPr lang="en-US" dirty="0"/>
              <a:t>but first, a small introduction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10349A-BF68-AC48-9B5B-DF57067CEEA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66209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domain points to an IP in Alibaba's cloud infrastructure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10349A-BF68-AC48-9B5B-DF57067CEEAF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50986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based on our location, the data ends somewhere at these IPs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10349A-BF68-AC48-9B5B-DF57067CEEAF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4242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if you recall this slide, let's dive a bit more into 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10349A-BF68-AC48-9B5B-DF57067CEEAF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21208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don't forget the </a:t>
            </a:r>
            <a:r>
              <a:rPr lang="en-US" dirty="0" err="1"/>
              <a:t>sendHTTPRequest</a:t>
            </a:r>
            <a:r>
              <a:rPr lang="en-US" dirty="0"/>
              <a:t> function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10349A-BF68-AC48-9B5B-DF57067CEEAF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588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point to </a:t>
            </a:r>
            <a:r>
              <a:rPr lang="en-US" dirty="0" err="1"/>
              <a:t>encodeData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10349A-BF68-AC48-9B5B-DF57067CEEAF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33719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this is not the only place where the MIUI id is being </a:t>
            </a:r>
            <a:r>
              <a:rPr lang="en-US" dirty="0" err="1"/>
              <a:t>usd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10349A-BF68-AC48-9B5B-DF57067CEEAF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09787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it's also in the headers</a:t>
            </a:r>
          </a:p>
          <a:p>
            <a:r>
              <a:rPr lang="en-US" dirty="0"/>
              <a:t>and this is tied (the UUID) with ALL the systemwide logs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10349A-BF68-AC48-9B5B-DF57067CEEAF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24932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it's not only you that view the news, it's also comrade officer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10349A-BF68-AC48-9B5B-DF57067CEEAF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681512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let's listen to some sick tunes. OFFLINE.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10349A-BF68-AC48-9B5B-DF57067CEEAF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85417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komrade</a:t>
            </a:r>
            <a:r>
              <a:rPr lang="en-US" dirty="0"/>
              <a:t> officer knows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10349A-BF68-AC48-9B5B-DF57067CEEAF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55198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 indent="-38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dirty="0"/>
              <a:t>I'm </a:t>
            </a:r>
            <a:r>
              <a:rPr lang="en-US" dirty="0" err="1"/>
              <a:t>gabi</a:t>
            </a:r>
            <a:r>
              <a:rPr lang="en-US" dirty="0"/>
              <a:t> and I'm pretty fresh in the industry</a:t>
            </a:r>
            <a:br>
              <a:rPr lang="en-US" dirty="0"/>
            </a:br>
            <a:r>
              <a:rPr lang="en-US" dirty="0"/>
              <a:t>started by hacking the public transit system in </a:t>
            </a:r>
            <a:r>
              <a:rPr lang="en-US" dirty="0" err="1"/>
              <a:t>romania</a:t>
            </a:r>
            <a:r>
              <a:rPr lang="en-US" dirty="0"/>
              <a:t>.</a:t>
            </a:r>
          </a:p>
          <a:p>
            <a:pPr marL="114300" lvl="0" indent="-38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dirty="0"/>
              <a:t>when I discovered that my free fares are up I turned eyes on my car and out it knew about me way more than I knew about myself.</a:t>
            </a:r>
          </a:p>
          <a:p>
            <a:pPr marL="114300" lvl="0" indent="-38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lang="en-US" dirty="0"/>
          </a:p>
          <a:p>
            <a:pPr marL="114300" lvl="0" indent="-38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dirty="0"/>
              <a:t>long story short, it logged everything I was doing, just like the actor were' </a:t>
            </a:r>
            <a:r>
              <a:rPr lang="en-US" dirty="0" err="1"/>
              <a:t>gonna</a:t>
            </a:r>
            <a:r>
              <a:rPr lang="en-US" dirty="0"/>
              <a:t> talk about today</a:t>
            </a:r>
          </a:p>
          <a:p>
            <a:pPr marL="114300" lvl="0" indent="-38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lang="en-US" dirty="0"/>
          </a:p>
          <a:p>
            <a:pPr marL="114300" lvl="0" indent="-38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dirty="0"/>
              <a:t>recently I turned to hunting bots for </a:t>
            </a:r>
            <a:r>
              <a:rPr lang="en-US" dirty="0" err="1"/>
              <a:t>whiteops</a:t>
            </a:r>
            <a:r>
              <a:rPr lang="en-US" dirty="0"/>
              <a:t>, but I still keep my eye on any privacy infringing companies.</a:t>
            </a:r>
          </a:p>
          <a:p>
            <a:pPr marL="114300" lvl="0" indent="-38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lang="en-US" dirty="0"/>
          </a:p>
          <a:p>
            <a:pPr marL="114300" lvl="0" indent="-38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dirty="0"/>
              <a:t>So I decided get a Xiaomi phone, and why, you might ask me?</a:t>
            </a:r>
            <a:endParaRPr dirty="0"/>
          </a:p>
        </p:txBody>
      </p:sp>
      <p:sp>
        <p:nvSpPr>
          <p:cNvPr id="175" name="Google Shape;17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30813281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promise this is the last one</a:t>
            </a:r>
          </a:p>
          <a:p>
            <a:endParaRPr lang="en-US" dirty="0"/>
          </a:p>
          <a:p>
            <a:r>
              <a:rPr lang="en-US" dirty="0"/>
              <a:t>----</a:t>
            </a:r>
          </a:p>
          <a:p>
            <a:endParaRPr lang="en-US" dirty="0"/>
          </a:p>
          <a:p>
            <a:r>
              <a:rPr lang="en-US" dirty="0"/>
              <a:t>Remember some of the initial slides with the 20% </a:t>
            </a:r>
            <a:r>
              <a:rPr lang="en-US" dirty="0" err="1"/>
              <a:t>tarffic</a:t>
            </a:r>
            <a:r>
              <a:rPr lang="en-US" dirty="0"/>
              <a:t> </a:t>
            </a:r>
            <a:r>
              <a:rPr lang="en-US" dirty="0" err="1"/>
              <a:t>decripted</a:t>
            </a:r>
            <a:r>
              <a:rPr lang="en-US" dirty="0"/>
              <a:t>? That's how I found about the last one. It uses AES </a:t>
            </a:r>
            <a:r>
              <a:rPr lang="en-US" dirty="0" err="1"/>
              <a:t>encrytion</a:t>
            </a:r>
            <a:r>
              <a:rPr lang="en-US" dirty="0"/>
              <a:t> with a proper IV. The key is stored inside Android's key store somewhere and differs from app to app session. They REALLY put a lot of effort into that traffic, and I've only been able to sniff just a couple of the keys.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10349A-BF68-AC48-9B5B-DF57067CEEAF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70567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and this doesn't only happen on my phone.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I've pulled the firmware from their official site for Xiaomi MI 10, Xiaomi Redmi K20 and Xiaomi Mi MIX 3 devices and found the exact same code that's responsible for exfiltrating data in all of them. It even looks like it's a MIUI "feature".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Yeah, that's right, that custom rom that everybody loves on XDA.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10349A-BF68-AC48-9B5B-DF57067CEEAF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786196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did they do?</a:t>
            </a:r>
          </a:p>
          <a:p>
            <a:r>
              <a:rPr lang="en-US" dirty="0"/>
              <a:t>they denied it vehemently initially, being "</a:t>
            </a:r>
            <a:r>
              <a:rPr lang="en-US" dirty="0" err="1"/>
              <a:t>dissapointed</a:t>
            </a:r>
            <a:r>
              <a:rPr lang="en-US" dirty="0"/>
              <a:t>" by the researchers investigating this (had tip to </a:t>
            </a:r>
            <a:r>
              <a:rPr lang="en-US" dirty="0" err="1"/>
              <a:t>cybergibbons</a:t>
            </a:r>
            <a:r>
              <a:rPr lang="en-US" dirty="0"/>
              <a:t> for having my back btw</a:t>
            </a:r>
            <a:br>
              <a:rPr lang="en-US" dirty="0"/>
            </a:br>
            <a:br>
              <a:rPr lang="en-US" dirty="0"/>
            </a:br>
            <a:r>
              <a:rPr lang="en-US" dirty="0"/>
              <a:t>then they started backing off a bit, still insisting that the users accepted their terms and conditions</a:t>
            </a:r>
          </a:p>
          <a:p>
            <a:endParaRPr lang="en-US" dirty="0"/>
          </a:p>
          <a:p>
            <a:r>
              <a:rPr lang="en-US" dirty="0"/>
              <a:t>and finally they released a patched and thanks us for our efforts</a:t>
            </a:r>
          </a:p>
          <a:p>
            <a:endParaRPr lang="en-US" dirty="0"/>
          </a:p>
          <a:p>
            <a:r>
              <a:rPr lang="en-US" dirty="0"/>
              <a:t>ladies and gentlemen, the patch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10349A-BF68-AC48-9B5B-DF57067CEEAF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538515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Anyway, I'm getting sidetracked. Got a brand new Xiaomi bracelet.</a:t>
            </a:r>
            <a:br>
              <a:rPr lang="en-US" dirty="0"/>
            </a:br>
            <a:r>
              <a:rPr lang="en-US" dirty="0"/>
              <a:t>Paired it with a </a:t>
            </a:r>
            <a:r>
              <a:rPr lang="en-US" dirty="0" err="1"/>
              <a:t>xiaomi</a:t>
            </a:r>
            <a:r>
              <a:rPr lang="en-US" dirty="0"/>
              <a:t> phone. On MIUI.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BY OUR POWERS COMBINED! I GIVE YOU CAPTAIN SPYWARE.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10349A-BF68-AC48-9B5B-DF57067CEEAF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808510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 minutes -&gt; 40? requests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10349A-BF68-AC48-9B5B-DF57067CEEAF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555599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see anything weird?</a:t>
            </a:r>
            <a:br>
              <a:rPr lang="en-US" dirty="0"/>
            </a:br>
            <a:br>
              <a:rPr lang="en-US" dirty="0"/>
            </a:br>
            <a:r>
              <a:rPr lang="en-US" dirty="0"/>
              <a:t>they didn't even bother obfuscating anything</a:t>
            </a:r>
          </a:p>
          <a:p>
            <a:endParaRPr lang="en-US" dirty="0"/>
          </a:p>
          <a:p>
            <a:r>
              <a:rPr lang="en-US" dirty="0" err="1"/>
              <a:t>i</a:t>
            </a:r>
            <a:r>
              <a:rPr lang="en-US" dirty="0"/>
              <a:t> mean, come on, if they wanted to store the apps for which you want notification or stuff they could have hashed the packages or </a:t>
            </a:r>
            <a:r>
              <a:rPr lang="en-US" dirty="0" err="1"/>
              <a:t>wtv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10349A-BF68-AC48-9B5B-DF57067CEEAF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36367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a OPPO phone. be like </a:t>
            </a:r>
            <a:r>
              <a:rPr lang="en-US" dirty="0" err="1"/>
              <a:t>oppo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10349A-BF68-AC48-9B5B-DF57067CEEAF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61074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they are the 4th biggest phone producers in the world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10349A-BF68-AC48-9B5B-DF57067CEEA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56319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can live your entire life in </a:t>
            </a:r>
            <a:r>
              <a:rPr lang="en-US" dirty="0" err="1"/>
              <a:t>xiaomi</a:t>
            </a:r>
            <a:r>
              <a:rPr lang="en-US" dirty="0"/>
              <a:t> products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10349A-BF68-AC48-9B5B-DF57067CEEA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05320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the biggest in India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10349A-BF68-AC48-9B5B-DF57067CEEA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57456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 indent="-38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dirty="0" err="1"/>
              <a:t>redmi</a:t>
            </a:r>
            <a:r>
              <a:rPr lang="en-US" dirty="0"/>
              <a:t> note 8</a:t>
            </a:r>
          </a:p>
          <a:p>
            <a:pPr marL="114300" lvl="0" indent="-38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dirty="0"/>
              <a:t>snapdragon 660</a:t>
            </a:r>
          </a:p>
          <a:p>
            <a:pPr marL="114300" lvl="0" indent="-38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dirty="0"/>
              <a:t>4/6GB ram</a:t>
            </a:r>
          </a:p>
          <a:p>
            <a:pPr marL="114300" lvl="0" indent="-38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dirty="0"/>
              <a:t>large battery</a:t>
            </a:r>
          </a:p>
          <a:p>
            <a:pPr marL="114300" lvl="0" indent="-38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dirty="0"/>
              <a:t>everything for a daily driver</a:t>
            </a:r>
            <a:endParaRPr dirty="0"/>
          </a:p>
        </p:txBody>
      </p:sp>
      <p:sp>
        <p:nvSpPr>
          <p:cNvPr id="175" name="Google Shape;17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84909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after android 7 (including) you can no longer intercept SSL traffic using user certificates. This requires you to root the phone and put your own certificate inside the system partition.</a:t>
            </a:r>
          </a:p>
          <a:p>
            <a:endParaRPr lang="en-US" dirty="0"/>
          </a:p>
          <a:p>
            <a:r>
              <a:rPr lang="en-US" dirty="0"/>
              <a:t>take a good look at this panel. I've only decrypted 20% of this data!!!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10349A-BF68-AC48-9B5B-DF57067CEEA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42351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spyware in a box.</a:t>
            </a:r>
          </a:p>
          <a:p>
            <a:r>
              <a:rPr lang="en-US" dirty="0"/>
              <a:t>they are keen on sucking up ALL the data that you "consent" to share.</a:t>
            </a:r>
          </a:p>
          <a:p>
            <a:endParaRPr lang="en-US" dirty="0"/>
          </a:p>
          <a:p>
            <a:r>
              <a:rPr lang="en-US" dirty="0"/>
              <a:t>and just to prove it, we're </a:t>
            </a:r>
            <a:r>
              <a:rPr lang="en-US" dirty="0" err="1"/>
              <a:t>gonna</a:t>
            </a:r>
            <a:r>
              <a:rPr lang="en-US" dirty="0"/>
              <a:t> watch a little demo I recorded.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10349A-BF68-AC48-9B5B-DF57067CEEA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61957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this is how it happens:</a:t>
            </a:r>
          </a:p>
          <a:p>
            <a:endParaRPr lang="en-US" dirty="0"/>
          </a:p>
          <a:p>
            <a:r>
              <a:rPr lang="en-US" dirty="0"/>
              <a:t>we navigate to a site...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10349A-BF68-AC48-9B5B-DF57067CEEAF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30052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DA5D8-4131-BF48-B755-7D515EF5D8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4C936C-BE38-1A40-8427-1A0A3BE5DF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4D58CD-C36C-F647-9ECE-AD974B7F67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9883C-790B-5C43-8529-E011E5E5C5D1}" type="datetimeFigureOut">
              <a:rPr lang="en-US" smtClean="0"/>
              <a:t>5/20/20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F088D7-0968-C147-B4E4-31838F0E03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7A49AC-A1DA-DF46-B182-64F3AB62D0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7C2416-9324-9B47-9E8A-1B4CE21E7C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76583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C7FAE-2275-AB40-A479-15B9980FA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672FED-60CC-4245-B442-C02165D470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A9459C-8346-6343-8F17-E5BFF404A2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9883C-790B-5C43-8529-E011E5E5C5D1}" type="datetimeFigureOut">
              <a:rPr lang="en-US" smtClean="0"/>
              <a:t>5/20/20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D1710C-11A8-084C-ADE7-222BCF82A8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7EC64D-1334-1941-AE0A-4042C7C5E8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7C2416-9324-9B47-9E8A-1B4CE21E7C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15193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597F3B7-6298-B240-8630-D1C8782299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FF79EAE-2B93-EE4E-8C89-2D192EB6DA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2248CA-2860-6446-8178-CC99216F95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9883C-790B-5C43-8529-E011E5E5C5D1}" type="datetimeFigureOut">
              <a:rPr lang="en-US" smtClean="0"/>
              <a:t>5/20/20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495A8F-6C2F-DA44-ABCF-2BDC9C1A38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F8DD4F-32AB-0342-BB18-9BCECAB6B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7C2416-9324-9B47-9E8A-1B4CE21E7C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45821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7DF387-74EC-C94F-8FB0-701179495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E6979E-427C-F445-A65D-96C1A791B3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C78125-3C88-394B-9AEC-A982B031EE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9883C-790B-5C43-8529-E011E5E5C5D1}" type="datetimeFigureOut">
              <a:rPr lang="en-US" smtClean="0"/>
              <a:t>5/20/20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066F8B-395C-224C-B948-3239DBF8B8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5EF134-33DF-144A-89C6-6109D73494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7C2416-9324-9B47-9E8A-1B4CE21E7C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12682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71FED-495A-134D-B2A3-4B0C144857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687279-CCF7-C04A-B46A-9DDA871C3C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B8C395-995B-8E4A-9A4D-B3CE509F61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9883C-790B-5C43-8529-E011E5E5C5D1}" type="datetimeFigureOut">
              <a:rPr lang="en-US" smtClean="0"/>
              <a:t>5/20/20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8EB82A-6ECF-DF4E-BD7C-93D0969331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8715E5-830C-DC46-BCE9-A08C6A937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7C2416-9324-9B47-9E8A-1B4CE21E7C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71051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9DFCE4-303A-AF4F-B360-3CC14A337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6E286C-E814-024E-A4B8-256C68F6B4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1F02BF-8AC2-D540-9306-8653BD0F0C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1A634F-42A7-0A43-BD52-8B352A2A19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9883C-790B-5C43-8529-E011E5E5C5D1}" type="datetimeFigureOut">
              <a:rPr lang="en-US" smtClean="0"/>
              <a:t>5/20/20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21BF22-393D-454E-9227-C84B0C46D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93D039-345D-4E4A-AA2C-1E3189AFD0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7C2416-9324-9B47-9E8A-1B4CE21E7C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49281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095553-AE4B-F344-809B-D01CA1D31F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77E993-6EA8-3149-AEFD-87AEC50658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B40D58-7C50-0C40-8A67-25200F7649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75BA1C0-A5A9-5A4F-8947-D69618227D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11E931-E136-1848-BDB9-A0E5B0F3F02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A718F55-1BA4-764B-82F6-925B2518A7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9883C-790B-5C43-8529-E011E5E5C5D1}" type="datetimeFigureOut">
              <a:rPr lang="en-US" smtClean="0"/>
              <a:t>5/20/20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EAF156-354C-C04C-B32C-8980BBABF0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C381965-6FFA-2045-AAA1-F307007F3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7C2416-9324-9B47-9E8A-1B4CE21E7C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62919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A8CE0E-FAB4-2847-8118-F93E52525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1206DEF-50EB-EF47-8381-70540087A8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9883C-790B-5C43-8529-E011E5E5C5D1}" type="datetimeFigureOut">
              <a:rPr lang="en-US" smtClean="0"/>
              <a:t>5/20/20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63D04A-F279-3048-AB4E-D27FBDAAEF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2F3AC3-8916-F943-BBE0-62637B0C8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7C2416-9324-9B47-9E8A-1B4CE21E7C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66157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1B1D44-44DE-DB4E-80E8-150B7C463B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9883C-790B-5C43-8529-E011E5E5C5D1}" type="datetimeFigureOut">
              <a:rPr lang="en-US" smtClean="0"/>
              <a:t>5/20/20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48EE8F-75DE-F847-8564-5185103C9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7E71CB-040F-BE4F-941E-60B53C8056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7C2416-9324-9B47-9E8A-1B4CE21E7C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73247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893D50-0266-7847-9A0C-AEB113CE3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39035A-6C16-CF45-9DDA-9E15FB5F21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B5C31C-95CB-FB48-B0CA-C0E74AF7A7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CCEA50-8383-FE4B-B0BE-2FE44C4486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9883C-790B-5C43-8529-E011E5E5C5D1}" type="datetimeFigureOut">
              <a:rPr lang="en-US" smtClean="0"/>
              <a:t>5/20/20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28B46C-D3A1-374D-9116-55D4A5EA82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C9E627-B89D-8847-A63C-47BDAB568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7C2416-9324-9B47-9E8A-1B4CE21E7C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26880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CF257-0035-F941-961A-F417ED110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097875C-B616-1D49-988C-CC060BBF42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4F8DA2-C9DA-0041-834A-419A35D982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409621-F6D9-DF44-B071-82EB58181E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9883C-790B-5C43-8529-E011E5E5C5D1}" type="datetimeFigureOut">
              <a:rPr lang="en-US" smtClean="0"/>
              <a:t>5/20/20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861377-D234-2E4A-962B-C3A1FF56F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D0A9EA-2212-8245-9DF6-A6E5A4767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7C2416-9324-9B47-9E8A-1B4CE21E7C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72325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57D8A21-D0CE-0344-9E7B-8296B121E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AC9465-06FE-4843-8E88-5BF0DD84C3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DA5919-ABCC-834E-A1E1-FB5E6ECE42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Perfect DOS VGA 437" panose="02000009000000000000" pitchFamily="49" charset="77"/>
              </a:defRPr>
            </a:lvl1pPr>
          </a:lstStyle>
          <a:p>
            <a:fld id="{CEE9883C-790B-5C43-8529-E011E5E5C5D1}" type="datetimeFigureOut">
              <a:rPr lang="en-US" smtClean="0"/>
              <a:pPr/>
              <a:t>5/20/20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588E68-CC4A-8740-960C-AF376356EE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Perfect DOS VGA 437" panose="02000009000000000000" pitchFamily="49" charset="77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131447-E85C-1742-94B4-E1C60FD7C3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Perfect DOS VGA 437" panose="02000009000000000000" pitchFamily="49" charset="77"/>
              </a:defRPr>
            </a:lvl1pPr>
          </a:lstStyle>
          <a:p>
            <a:fld id="{817C2416-9324-9B47-9E8A-1B4CE21E7C7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82632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Perfect DOS VGA 437" panose="02000009000000000000" pitchFamily="49" charset="7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Perfect DOS VGA 437" panose="02000009000000000000" pitchFamily="49" charset="7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Perfect DOS VGA 437" panose="02000009000000000000" pitchFamily="49" charset="77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Perfect DOS VGA 437" panose="02000009000000000000" pitchFamily="49" charset="77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Perfect DOS VGA 437" panose="02000009000000000000" pitchFamily="49" charset="77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Perfect DOS VGA 437" panose="02000009000000000000" pitchFamily="49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customXml" Target="../ink/ink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tif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3.tiff"/><Relationship Id="rId4" Type="http://schemas.openxmlformats.org/officeDocument/2006/relationships/image" Target="../media/image32.tiff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7.tif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oX2ygXNXHiM?feature=oembed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5FB946D7-1CA4-446E-8795-007CACFDE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92416F2-BC84-4D7C-80C6-6296C10C3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795338" y="981075"/>
            <a:ext cx="10601325" cy="4552949"/>
          </a:xfrm>
          <a:prstGeom prst="rect">
            <a:avLst/>
          </a:prstGeom>
          <a:solidFill>
            <a:schemeClr val="bg1"/>
          </a:solidFill>
          <a:ln w="127000" cap="sq" cmpd="thinThick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8AB32C-373E-2645-8722-13EA445EE9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37097" y="1428750"/>
            <a:ext cx="9117807" cy="2105026"/>
          </a:xfrm>
        </p:spPr>
        <p:txBody>
          <a:bodyPr>
            <a:normAutofit/>
          </a:bodyPr>
          <a:lstStyle/>
          <a:p>
            <a:r>
              <a:rPr lang="en-US" dirty="0"/>
              <a:t>China's cheap </a:t>
            </a:r>
            <a:r>
              <a:rPr lang="en-US" dirty="0" err="1"/>
              <a:t>Xiaomis</a:t>
            </a:r>
            <a:r>
              <a:rPr lang="en-US" dirty="0"/>
              <a:t> are low on privacy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1405291-CDAD-D142-8442-6DAE8A105F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37097" y="3960557"/>
            <a:ext cx="9117807" cy="1097215"/>
          </a:xfrm>
        </p:spPr>
        <p:txBody>
          <a:bodyPr>
            <a:normAutofit/>
          </a:bodyPr>
          <a:lstStyle/>
          <a:p>
            <a:br>
              <a:rPr lang="en-US" dirty="0">
                <a:sym typeface="Roboto Black"/>
              </a:rPr>
            </a:br>
            <a:r>
              <a:rPr lang="en-US" dirty="0" err="1">
                <a:sym typeface="Roboto Black"/>
              </a:rPr>
              <a:t>github</a:t>
            </a:r>
            <a:r>
              <a:rPr lang="en-US" dirty="0">
                <a:sym typeface="Roboto Black"/>
              </a:rPr>
              <a:t>:  </a:t>
            </a:r>
            <a:r>
              <a:rPr lang="en-US" dirty="0" err="1">
                <a:sym typeface="Roboto Black"/>
              </a:rPr>
              <a:t>huuck</a:t>
            </a:r>
            <a:br>
              <a:rPr lang="en-US" dirty="0">
                <a:sym typeface="Roboto Black"/>
              </a:rPr>
            </a:br>
            <a:r>
              <a:rPr lang="en-US" dirty="0">
                <a:sym typeface="Roboto Black"/>
              </a:rPr>
              <a:t>twitter: @</a:t>
            </a:r>
            <a:r>
              <a:rPr lang="en-US" dirty="0" err="1">
                <a:sym typeface="Roboto Black"/>
              </a:rPr>
              <a:t>hookgab</a:t>
            </a:r>
            <a:endParaRPr lang="en-US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330623A-AB89-4E04-AC9A-2BAFBF85AE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352800" y="3771366"/>
            <a:ext cx="5486400" cy="0"/>
          </a:xfrm>
          <a:prstGeom prst="line">
            <a:avLst/>
          </a:prstGeom>
          <a:ln w="222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92283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28E9E-10B2-9942-9749-59096F107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./how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1D6A964A-F23C-FF42-84CF-C32AC891224A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807"/>
          <a:stretch/>
        </p:blipFill>
        <p:spPr bwMode="auto">
          <a:xfrm>
            <a:off x="1405565" y="1825625"/>
            <a:ext cx="3126579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E64A09E4-CE5C-C44C-AE9E-635F56716D8F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3030502"/>
            <a:ext cx="5181600" cy="1941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4972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28E9E-10B2-9942-9749-59096F107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./how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E7FFBEDA-EDA6-CF48-9C8E-111618011B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9720" y="0"/>
            <a:ext cx="909228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80967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28E9E-10B2-9942-9749-59096F107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./how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77144BE4-9E8E-B84D-A3AE-7B273C3CDF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05538"/>
            <a:ext cx="12192000" cy="2246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66903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8EBB65-11F8-3642-961C-E421D370F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./</a:t>
            </a:r>
            <a:r>
              <a:rPr lang="en-US" dirty="0" err="1"/>
              <a:t>recap.sh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A3EF2D-BA40-1348-B42F-141FCF0E3A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10515599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new phone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no apps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24 calls in 3 hours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chinese</a:t>
            </a:r>
            <a:r>
              <a:rPr lang="en-US" dirty="0"/>
              <a:t> infrastructure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wat.jpg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8919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28E9E-10B2-9942-9749-59096F107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./what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C58D9C0-FBAE-F84B-A393-0567E0D147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4584" y="1259437"/>
            <a:ext cx="9362832" cy="537757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874176E-5F5C-CF41-91DE-427783F52871}"/>
              </a:ext>
            </a:extLst>
          </p:cNvPr>
          <p:cNvSpPr txBox="1"/>
          <p:nvPr/>
        </p:nvSpPr>
        <p:spPr>
          <a:xfrm>
            <a:off x="4964921" y="6452345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Perfect DOS VGA 437" panose="02000009000000000000" pitchFamily="49" charset="77"/>
              </a:rPr>
              <a:t>slideception.jpg</a:t>
            </a:r>
            <a:endParaRPr lang="en-US" dirty="0">
              <a:latin typeface="Perfect DOS VGA 437" panose="02000009000000000000" pitchFamily="49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4725424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28E9E-10B2-9942-9749-59096F107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./how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A763359-3656-944D-941E-018FA496CD8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838200" y="2756541"/>
            <a:ext cx="4847985" cy="2489506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DFB8879-52FC-5D4B-9583-2BE292686D8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172200" y="3367838"/>
            <a:ext cx="5181600" cy="126691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583C8C8-E334-164B-AB73-8D280C000B8C}"/>
              </a:ext>
            </a:extLst>
          </p:cNvPr>
          <p:cNvSpPr txBox="1"/>
          <p:nvPr/>
        </p:nvSpPr>
        <p:spPr>
          <a:xfrm>
            <a:off x="6096000" y="2998506"/>
            <a:ext cx="2392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Perfect DOS VGA 437" panose="02000009000000000000" pitchFamily="49" charset="77"/>
              </a:rPr>
              <a:t>sendHTTPRequest</a:t>
            </a:r>
            <a:r>
              <a:rPr lang="en-US" dirty="0">
                <a:latin typeface="Perfect DOS VGA 437" panose="02000009000000000000" pitchFamily="49" charset="77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4175857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28E9E-10B2-9942-9749-59096F107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./how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027E770B-3803-AF4A-B424-F91950D6F5F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130300" y="2801144"/>
            <a:ext cx="4597400" cy="2400300"/>
          </a:xfrm>
          <a:prstGeom prst="rect">
            <a:avLst/>
          </a:prstGeom>
        </p:spPr>
      </p:pic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3E164103-B2A1-D14C-A332-94959F511F8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172200" y="3402061"/>
            <a:ext cx="5181600" cy="1198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169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28E9E-10B2-9942-9749-59096F107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./what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981508C-0C56-7649-8802-53D1661601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132385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visited URL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network type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device info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UUID (more later)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but wait, there's more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pic>
        <p:nvPicPr>
          <p:cNvPr id="7" name="image10.png">
            <a:extLst>
              <a:ext uri="{FF2B5EF4-FFF2-40B4-BE49-F238E27FC236}">
                <a16:creationId xmlns:a16="http://schemas.microsoft.com/office/drawing/2014/main" id="{0F7C33E0-C476-3F4D-98C1-4ABF975D18AF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5099538" y="0"/>
            <a:ext cx="7092462" cy="6861822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2257055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28E9E-10B2-9942-9749-59096F107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./what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981508C-0C56-7649-8802-53D1661601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132385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MIUI id!!!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...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INCOGNITO MODE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pic>
        <p:nvPicPr>
          <p:cNvPr id="6" name="image1.png">
            <a:extLst>
              <a:ext uri="{FF2B5EF4-FFF2-40B4-BE49-F238E27FC236}">
                <a16:creationId xmlns:a16="http://schemas.microsoft.com/office/drawing/2014/main" id="{57E4B3DB-8CC0-E445-983E-D3ECE551F92D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6714504" y="-6562"/>
            <a:ext cx="5477496" cy="6864562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2749634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28E9E-10B2-9942-9749-59096F107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./what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981508C-0C56-7649-8802-53D1661601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132385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MIUI id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UUID ('member it?)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r>
              <a:rPr lang="en-US" dirty="0"/>
              <a:t>you cannot create a MIUI id without your phone number/email/social media account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6194C1B-8E9C-B84B-B72B-B7C0F5FEAB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9598" y="1133061"/>
            <a:ext cx="6372402" cy="459187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7B86731A-F0D5-024C-AE4F-A7761EBC278E}"/>
                  </a:ext>
                </a:extLst>
              </p14:cNvPr>
              <p14:cNvContentPartPr/>
              <p14:nvPr/>
            </p14:nvContentPartPr>
            <p14:xfrm>
              <a:off x="10817280" y="3772080"/>
              <a:ext cx="360" cy="3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7B86731A-F0D5-024C-AE4F-A7761EBC278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801440" y="3708720"/>
                <a:ext cx="31680" cy="127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52202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"/>
          <p:cNvSpPr txBox="1">
            <a:spLocks noGrp="1"/>
          </p:cNvSpPr>
          <p:nvPr>
            <p:ph type="title"/>
          </p:nvPr>
        </p:nvSpPr>
        <p:spPr>
          <a:xfrm>
            <a:off x="415600" y="421233"/>
            <a:ext cx="11360700" cy="11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 sz="3200" dirty="0" err="1">
                <a:ea typeface="Roboto Black"/>
                <a:cs typeface="Roboto Black"/>
                <a:sym typeface="Roboto Black"/>
              </a:rPr>
              <a:t>whoami</a:t>
            </a:r>
            <a:endParaRPr sz="3200" dirty="0">
              <a:ea typeface="Roboto Black"/>
              <a:cs typeface="Roboto Black"/>
              <a:sym typeface="Roboto Black"/>
            </a:endParaRPr>
          </a:p>
        </p:txBody>
      </p:sp>
      <p:grpSp>
        <p:nvGrpSpPr>
          <p:cNvPr id="178" name="Google Shape;178;p3"/>
          <p:cNvGrpSpPr/>
          <p:nvPr/>
        </p:nvGrpSpPr>
        <p:grpSpPr>
          <a:xfrm>
            <a:off x="415600" y="934643"/>
            <a:ext cx="4352701" cy="5923357"/>
            <a:chOff x="415600" y="934643"/>
            <a:chExt cx="4352701" cy="5923357"/>
          </a:xfrm>
        </p:grpSpPr>
        <p:pic>
          <p:nvPicPr>
            <p:cNvPr id="179" name="Google Shape;179;p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15600" y="1738704"/>
              <a:ext cx="4352701" cy="5119296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80" name="Google Shape;180;p3"/>
            <p:cNvGrpSpPr/>
            <p:nvPr/>
          </p:nvGrpSpPr>
          <p:grpSpPr>
            <a:xfrm>
              <a:off x="1551963" y="934643"/>
              <a:ext cx="1543575" cy="1586452"/>
              <a:chOff x="1551963" y="934643"/>
              <a:chExt cx="1543575" cy="1586452"/>
            </a:xfrm>
          </p:grpSpPr>
          <p:cxnSp>
            <p:nvCxnSpPr>
              <p:cNvPr id="181" name="Google Shape;181;p3"/>
              <p:cNvCxnSpPr/>
              <p:nvPr/>
            </p:nvCxnSpPr>
            <p:spPr>
              <a:xfrm rot="10800000" flipH="1">
                <a:off x="1551963" y="1254870"/>
                <a:ext cx="1039987" cy="1228271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40000" dist="23000" dir="5400000" rotWithShape="0">
                  <a:srgbClr val="000000">
                    <a:alpha val="34901"/>
                  </a:srgbClr>
                </a:outerShdw>
              </a:effectLst>
            </p:spPr>
          </p:cxnSp>
          <p:cxnSp>
            <p:nvCxnSpPr>
              <p:cNvPr id="182" name="Google Shape;182;p3"/>
              <p:cNvCxnSpPr/>
              <p:nvPr/>
            </p:nvCxnSpPr>
            <p:spPr>
              <a:xfrm rot="10800000">
                <a:off x="1551963" y="2298583"/>
                <a:ext cx="7187" cy="222512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40000" dist="23000" dir="5400000" rotWithShape="0">
                  <a:srgbClr val="000000">
                    <a:alpha val="34901"/>
                  </a:srgbClr>
                </a:outerShdw>
              </a:effectLst>
            </p:spPr>
          </p:cxnSp>
          <p:cxnSp>
            <p:nvCxnSpPr>
              <p:cNvPr id="183" name="Google Shape;183;p3"/>
              <p:cNvCxnSpPr/>
              <p:nvPr/>
            </p:nvCxnSpPr>
            <p:spPr>
              <a:xfrm>
                <a:off x="1551963" y="2491530"/>
                <a:ext cx="217918" cy="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40000" dist="23000" dir="5400000" rotWithShape="0">
                  <a:srgbClr val="000000">
                    <a:alpha val="34901"/>
                  </a:srgbClr>
                </a:outerShdw>
              </a:effectLst>
            </p:spPr>
          </p:cxnSp>
          <p:grpSp>
            <p:nvGrpSpPr>
              <p:cNvPr id="184" name="Google Shape;184;p3"/>
              <p:cNvGrpSpPr/>
              <p:nvPr/>
            </p:nvGrpSpPr>
            <p:grpSpPr>
              <a:xfrm>
                <a:off x="2421404" y="934643"/>
                <a:ext cx="674134" cy="215741"/>
                <a:chOff x="533881" y="205492"/>
                <a:chExt cx="674134" cy="215741"/>
              </a:xfrm>
            </p:grpSpPr>
            <p:cxnSp>
              <p:nvCxnSpPr>
                <p:cNvPr id="185" name="Google Shape;185;p3"/>
                <p:cNvCxnSpPr/>
                <p:nvPr/>
              </p:nvCxnSpPr>
              <p:spPr>
                <a:xfrm rot="10800000" flipH="1">
                  <a:off x="533881" y="205492"/>
                  <a:ext cx="71169" cy="215741"/>
                </a:xfrm>
                <a:prstGeom prst="straightConnector1">
                  <a:avLst/>
                </a:prstGeom>
                <a:noFill/>
                <a:ln w="38100" cap="flat" cmpd="sng">
                  <a:solidFill>
                    <a:schemeClr val="accent3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outerShdw blurRad="40000" dist="23000" dir="5400000" rotWithShape="0">
                    <a:srgbClr val="000000">
                      <a:alpha val="34901"/>
                    </a:srgbClr>
                  </a:outerShdw>
                </a:effectLst>
              </p:spPr>
            </p:cxnSp>
            <p:cxnSp>
              <p:nvCxnSpPr>
                <p:cNvPr id="186" name="Google Shape;186;p3"/>
                <p:cNvCxnSpPr/>
                <p:nvPr/>
              </p:nvCxnSpPr>
              <p:spPr>
                <a:xfrm>
                  <a:off x="605050" y="205492"/>
                  <a:ext cx="82847" cy="107870"/>
                </a:xfrm>
                <a:prstGeom prst="straightConnector1">
                  <a:avLst/>
                </a:prstGeom>
                <a:noFill/>
                <a:ln w="38100" cap="flat" cmpd="sng">
                  <a:solidFill>
                    <a:schemeClr val="accent3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outerShdw blurRad="40000" dist="23000" dir="5400000" rotWithShape="0">
                    <a:srgbClr val="000000">
                      <a:alpha val="34901"/>
                    </a:srgbClr>
                  </a:outerShdw>
                </a:effectLst>
              </p:spPr>
            </p:cxnSp>
            <p:cxnSp>
              <p:nvCxnSpPr>
                <p:cNvPr id="187" name="Google Shape;187;p3"/>
                <p:cNvCxnSpPr/>
                <p:nvPr/>
              </p:nvCxnSpPr>
              <p:spPr>
                <a:xfrm rot="10800000" flipH="1">
                  <a:off x="687897" y="205492"/>
                  <a:ext cx="67112" cy="107870"/>
                </a:xfrm>
                <a:prstGeom prst="straightConnector1">
                  <a:avLst/>
                </a:prstGeom>
                <a:noFill/>
                <a:ln w="38100" cap="flat" cmpd="sng">
                  <a:solidFill>
                    <a:schemeClr val="accent3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outerShdw blurRad="40000" dist="23000" dir="5400000" rotWithShape="0">
                    <a:srgbClr val="000000">
                      <a:alpha val="34901"/>
                    </a:srgbClr>
                  </a:outerShdw>
                </a:effectLst>
              </p:spPr>
            </p:cxnSp>
            <p:cxnSp>
              <p:nvCxnSpPr>
                <p:cNvPr id="188" name="Google Shape;188;p3"/>
                <p:cNvCxnSpPr/>
                <p:nvPr/>
              </p:nvCxnSpPr>
              <p:spPr>
                <a:xfrm>
                  <a:off x="755009" y="205492"/>
                  <a:ext cx="75501" cy="215741"/>
                </a:xfrm>
                <a:prstGeom prst="straightConnector1">
                  <a:avLst/>
                </a:prstGeom>
                <a:noFill/>
                <a:ln w="38100" cap="flat" cmpd="sng">
                  <a:solidFill>
                    <a:schemeClr val="accent3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outerShdw blurRad="40000" dist="23000" dir="5400000" rotWithShape="0">
                    <a:srgbClr val="000000">
                      <a:alpha val="34901"/>
                    </a:srgbClr>
                  </a:outerShdw>
                </a:effectLst>
              </p:spPr>
            </p:cxnSp>
            <p:cxnSp>
              <p:nvCxnSpPr>
                <p:cNvPr id="189" name="Google Shape;189;p3"/>
                <p:cNvCxnSpPr/>
                <p:nvPr/>
              </p:nvCxnSpPr>
              <p:spPr>
                <a:xfrm>
                  <a:off x="1031846" y="205492"/>
                  <a:ext cx="176169" cy="0"/>
                </a:xfrm>
                <a:prstGeom prst="straightConnector1">
                  <a:avLst/>
                </a:prstGeom>
                <a:noFill/>
                <a:ln w="38100" cap="flat" cmpd="sng">
                  <a:solidFill>
                    <a:schemeClr val="accent3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outerShdw blurRad="40000" dist="23000" dir="5400000" rotWithShape="0">
                    <a:srgbClr val="000000">
                      <a:alpha val="34901"/>
                    </a:srgbClr>
                  </a:outerShdw>
                </a:effectLst>
              </p:spPr>
            </p:cxnSp>
            <p:cxnSp>
              <p:nvCxnSpPr>
                <p:cNvPr id="190" name="Google Shape;190;p3"/>
                <p:cNvCxnSpPr/>
                <p:nvPr/>
              </p:nvCxnSpPr>
              <p:spPr>
                <a:xfrm>
                  <a:off x="1031846" y="205492"/>
                  <a:ext cx="0" cy="215741"/>
                </a:xfrm>
                <a:prstGeom prst="straightConnector1">
                  <a:avLst/>
                </a:prstGeom>
                <a:noFill/>
                <a:ln w="38100" cap="flat" cmpd="sng">
                  <a:solidFill>
                    <a:schemeClr val="accent3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outerShdw blurRad="40000" dist="23000" dir="5400000" rotWithShape="0">
                    <a:srgbClr val="000000">
                      <a:alpha val="34901"/>
                    </a:srgbClr>
                  </a:outerShdw>
                </a:effectLst>
              </p:spPr>
            </p:cxnSp>
            <p:cxnSp>
              <p:nvCxnSpPr>
                <p:cNvPr id="191" name="Google Shape;191;p3"/>
                <p:cNvCxnSpPr/>
                <p:nvPr/>
              </p:nvCxnSpPr>
              <p:spPr>
                <a:xfrm>
                  <a:off x="1031846" y="313362"/>
                  <a:ext cx="176169" cy="0"/>
                </a:xfrm>
                <a:prstGeom prst="straightConnector1">
                  <a:avLst/>
                </a:prstGeom>
                <a:noFill/>
                <a:ln w="38100" cap="flat" cmpd="sng">
                  <a:solidFill>
                    <a:schemeClr val="accent3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outerShdw blurRad="40000" dist="23000" dir="5400000" rotWithShape="0">
                    <a:srgbClr val="000000">
                      <a:alpha val="34901"/>
                    </a:srgbClr>
                  </a:outerShdw>
                </a:effectLst>
              </p:spPr>
            </p:cxnSp>
            <p:cxnSp>
              <p:nvCxnSpPr>
                <p:cNvPr id="192" name="Google Shape;192;p3"/>
                <p:cNvCxnSpPr/>
                <p:nvPr/>
              </p:nvCxnSpPr>
              <p:spPr>
                <a:xfrm>
                  <a:off x="1031846" y="421233"/>
                  <a:ext cx="176169" cy="0"/>
                </a:xfrm>
                <a:prstGeom prst="straightConnector1">
                  <a:avLst/>
                </a:prstGeom>
                <a:noFill/>
                <a:ln w="38100" cap="flat" cmpd="sng">
                  <a:solidFill>
                    <a:schemeClr val="accent3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outerShdw blurRad="40000" dist="23000" dir="5400000" rotWithShape="0">
                    <a:srgbClr val="000000">
                      <a:alpha val="34901"/>
                    </a:srgbClr>
                  </a:outerShdw>
                </a:effectLst>
              </p:spPr>
            </p:cxnSp>
          </p:grpSp>
        </p:grpSp>
      </p:grpSp>
      <p:sp>
        <p:nvSpPr>
          <p:cNvPr id="193" name="Google Shape;193;p3"/>
          <p:cNvSpPr txBox="1"/>
          <p:nvPr/>
        </p:nvSpPr>
        <p:spPr>
          <a:xfrm>
            <a:off x="1341678" y="5469627"/>
            <a:ext cx="4506008" cy="668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u="none" strike="noStrike" cap="none" dirty="0">
                <a:solidFill>
                  <a:srgbClr val="C00000"/>
                </a:solidFill>
                <a:highlight>
                  <a:srgbClr val="C0C0C0"/>
                </a:highlight>
                <a:latin typeface="Perfect DOS VGA 437" panose="02000009000000000000" pitchFamily="49" charset="77"/>
                <a:ea typeface="Arial"/>
                <a:cs typeface="Arial"/>
                <a:sym typeface="Arial"/>
              </a:rPr>
              <a:t>INGENIOUS! A ROMANIAN managed</a:t>
            </a:r>
            <a:endParaRPr sz="1400" b="1" u="none" strike="noStrike" cap="none" dirty="0">
              <a:solidFill>
                <a:srgbClr val="C00000"/>
              </a:solidFill>
              <a:highlight>
                <a:srgbClr val="C0C0C0"/>
              </a:highlight>
              <a:latin typeface="Perfect DOS VGA 437" panose="02000009000000000000" pitchFamily="49" charset="77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u="none" strike="noStrike" cap="none" dirty="0">
                <a:solidFill>
                  <a:srgbClr val="C00000"/>
                </a:solidFill>
                <a:highlight>
                  <a:srgbClr val="C0C0C0"/>
                </a:highlight>
                <a:latin typeface="Perfect DOS VGA 437" panose="02000009000000000000" pitchFamily="49" charset="77"/>
                <a:ea typeface="Arial"/>
                <a:cs typeface="Arial"/>
                <a:sym typeface="Arial"/>
              </a:rPr>
              <a:t>to modify public transportation cards!</a:t>
            </a:r>
            <a:endParaRPr sz="1400" b="1" u="none" strike="noStrike" cap="none" dirty="0">
              <a:solidFill>
                <a:srgbClr val="C00000"/>
              </a:solidFill>
              <a:highlight>
                <a:srgbClr val="C0C0C0"/>
              </a:highlight>
              <a:latin typeface="Perfect DOS VGA 437" panose="02000009000000000000" pitchFamily="49" charset="77"/>
              <a:ea typeface="Arial"/>
              <a:cs typeface="Arial"/>
              <a:sym typeface="Arial"/>
            </a:endParaRPr>
          </a:p>
        </p:txBody>
      </p:sp>
      <p:pic>
        <p:nvPicPr>
          <p:cNvPr id="194" name="Google Shape;194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247450" y="0"/>
            <a:ext cx="588645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3" descr="Imagini pentru how to kill robots"/>
          <p:cNvPicPr preferRelativeResize="0"/>
          <p:nvPr/>
        </p:nvPicPr>
        <p:blipFill rotWithShape="1">
          <a:blip r:embed="rId5">
            <a:alphaModFix/>
          </a:blip>
          <a:srcRect l="7407" r="26567"/>
          <a:stretch/>
        </p:blipFill>
        <p:spPr>
          <a:xfrm>
            <a:off x="6337244" y="735554"/>
            <a:ext cx="6043974" cy="64400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3030371"/>
      </p:ext>
    </p:extLst>
  </p:cSld>
  <p:clrMapOvr>
    <a:masterClrMapping/>
  </p:clrMapOvr>
  <p:transition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8EBB65-11F8-3642-961C-E421D370F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./</a:t>
            </a:r>
            <a:r>
              <a:rPr lang="en-US" dirty="0" err="1"/>
              <a:t>recap.sh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A3EF2D-BA40-1348-B42F-141FCF0E3A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10515599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visited URLs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browsing history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search engine history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browsing </a:t>
            </a:r>
            <a:r>
              <a:rPr lang="en-US" dirty="0" err="1"/>
              <a:t>behaviour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all can be correlated to your real persona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happens even in incognito mode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9734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D2619D-65FA-3B4F-A9D5-5496D8709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wait, there's more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E9DC00-B814-A843-B750-0DEF770611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8952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28E9E-10B2-9942-9749-59096F107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./what</a:t>
            </a:r>
          </a:p>
        </p:txBody>
      </p:sp>
      <p:pic>
        <p:nvPicPr>
          <p:cNvPr id="11" name="image8.png">
            <a:extLst>
              <a:ext uri="{FF2B5EF4-FFF2-40B4-BE49-F238E27FC236}">
                <a16:creationId xmlns:a16="http://schemas.microsoft.com/office/drawing/2014/main" id="{69DBDCDE-FDC7-8F42-A213-7CFEE641D581}"/>
              </a:ext>
            </a:extLst>
          </p:cNvPr>
          <p:cNvPicPr>
            <a:picLocks noGrp="1"/>
          </p:cNvPicPr>
          <p:nvPr>
            <p:ph sz="half" idx="1"/>
          </p:nvPr>
        </p:nvPicPr>
        <p:blipFill>
          <a:blip r:embed="rId3"/>
          <a:srcRect b="72337"/>
          <a:stretch>
            <a:fillRect/>
          </a:stretch>
        </p:blipFill>
        <p:spPr>
          <a:xfrm>
            <a:off x="838200" y="2448459"/>
            <a:ext cx="5181600" cy="3105669"/>
          </a:xfrm>
          <a:prstGeom prst="rect">
            <a:avLst/>
          </a:prstGeom>
          <a:ln/>
        </p:spPr>
      </p:pic>
      <p:pic>
        <p:nvPicPr>
          <p:cNvPr id="12" name="image4.png">
            <a:extLst>
              <a:ext uri="{FF2B5EF4-FFF2-40B4-BE49-F238E27FC236}">
                <a16:creationId xmlns:a16="http://schemas.microsoft.com/office/drawing/2014/main" id="{2990AAB9-405D-4946-8B1D-0311CE0060DE}"/>
              </a:ext>
            </a:extLst>
          </p:cNvPr>
          <p:cNvPicPr>
            <a:picLocks noGrp="1"/>
          </p:cNvPicPr>
          <p:nvPr>
            <p:ph sz="half" idx="2"/>
          </p:nvPr>
        </p:nvPicPr>
        <p:blipFill>
          <a:blip r:embed="rId4"/>
          <a:srcRect/>
          <a:stretch>
            <a:fillRect/>
          </a:stretch>
        </p:blipFill>
        <p:spPr>
          <a:xfrm>
            <a:off x="7188200" y="2470944"/>
            <a:ext cx="3149600" cy="3060700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2614149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28E9E-10B2-9942-9749-59096F107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./what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F13DDC4-5E9B-A64B-9CE8-F47BA971452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965200" y="2172494"/>
            <a:ext cx="4927600" cy="3657600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1E6DB66-4436-4A4D-9C67-3C51C03FC65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673850" y="2070894"/>
            <a:ext cx="4178300" cy="386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444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DB181C-6887-CD42-BA94-47A20D22D3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./what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34504C-4B83-FC4D-AEFB-0B7EBD87A3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1478" y="1690688"/>
            <a:ext cx="10129043" cy="4674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2454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8EBB65-11F8-3642-961C-E421D370F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./</a:t>
            </a:r>
            <a:r>
              <a:rPr lang="en-US" dirty="0" err="1"/>
              <a:t>recap.sh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A3EF2D-BA40-1348-B42F-141FCF0E3A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10515599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what news you watch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what music you play OFFLINE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what are your home screen folders named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2931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DB181C-6887-CD42-BA94-47A20D22D3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./what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0E6855-9EA2-F249-B015-28835EAD1C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5464603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download firmware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brotli</a:t>
            </a:r>
            <a:r>
              <a:rPr lang="en-US" dirty="0"/>
              <a:t> extractor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sdat2img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pull APKs/VDEX from </a:t>
            </a:r>
            <a:r>
              <a:rPr lang="en-US" dirty="0" err="1"/>
              <a:t>system.img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???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prophit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161DA2-E30D-954C-AAC3-9B336446F6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7396" y="0"/>
            <a:ext cx="54646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7145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DB181C-6887-CD42-BA94-47A20D22D3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./aftermath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8CBD094A-7885-134B-AC00-EAECB64079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698750" y="2705894"/>
            <a:ext cx="6794500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101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DB181C-6887-CD42-BA94-47A20D22D3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./what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F8FEA91-1A19-484B-845C-2D1D1712AD2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2031757" y="1690688"/>
            <a:ext cx="2519363" cy="2519363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97FB206-F516-1E49-BC42-38F21E93257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354141" y="1750819"/>
            <a:ext cx="2867716" cy="16103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0A7A406-D275-184A-A5CF-989B99310A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06825" y="4073317"/>
            <a:ext cx="4691270" cy="2080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240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DB181C-6887-CD42-BA94-47A20D22D3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./what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4DDFB041-7970-6244-8392-6ACF1AD9C2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4662" y="1825625"/>
            <a:ext cx="8702676" cy="4351338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24F751E-BAF8-064E-B444-399C1D0D8DC8}"/>
              </a:ext>
            </a:extLst>
          </p:cNvPr>
          <p:cNvCxnSpPr>
            <a:cxnSpLocks/>
          </p:cNvCxnSpPr>
          <p:nvPr/>
        </p:nvCxnSpPr>
        <p:spPr>
          <a:xfrm>
            <a:off x="3319670" y="4134678"/>
            <a:ext cx="1043608" cy="149087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A26358D-EAA0-2644-9EA4-BF0F25AC1C3D}"/>
              </a:ext>
            </a:extLst>
          </p:cNvPr>
          <p:cNvCxnSpPr>
            <a:cxnSpLocks/>
          </p:cNvCxnSpPr>
          <p:nvPr/>
        </p:nvCxnSpPr>
        <p:spPr>
          <a:xfrm flipV="1">
            <a:off x="3438939" y="3992666"/>
            <a:ext cx="924339" cy="440186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98BC170E-E264-4A4F-9FC9-11864E98758A}"/>
              </a:ext>
            </a:extLst>
          </p:cNvPr>
          <p:cNvSpPr txBox="1"/>
          <p:nvPr/>
        </p:nvSpPr>
        <p:spPr>
          <a:xfrm>
            <a:off x="3110683" y="3765346"/>
            <a:ext cx="1093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  <a:latin typeface="Perfect DOS VGA 437" panose="02000009000000000000" pitchFamily="49" charset="77"/>
              </a:rPr>
              <a:t>spyware</a:t>
            </a:r>
          </a:p>
        </p:txBody>
      </p:sp>
    </p:spTree>
    <p:extLst>
      <p:ext uri="{BB962C8B-B14F-4D97-AF65-F5344CB8AC3E}">
        <p14:creationId xmlns:p14="http://schemas.microsoft.com/office/powerpoint/2010/main" val="11581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9EE474-2E74-A94E-91E4-EBBAEA85FD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./who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17DD8E9-6FE5-944A-9222-612F30076E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4688" y="-907"/>
            <a:ext cx="9067312" cy="6858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8690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DB181C-6887-CD42-BA94-47A20D22D3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./what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AE93479-D166-A244-ABEC-8C1A57F43E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11300" y="1835944"/>
            <a:ext cx="9169400" cy="433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2044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DB181C-6887-CD42-BA94-47A20D22D3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./what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DA9511F-7413-5E49-8BAF-ABE05F7A64C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952500" y="2712244"/>
            <a:ext cx="4953000" cy="2578100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427EB60-3027-A441-A98B-DD161A6636F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172200" y="2654476"/>
            <a:ext cx="5181600" cy="2693635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C4171C4-6A84-C343-A825-4A1AFBABD718}"/>
              </a:ext>
            </a:extLst>
          </p:cNvPr>
          <p:cNvCxnSpPr/>
          <p:nvPr/>
        </p:nvCxnSpPr>
        <p:spPr>
          <a:xfrm>
            <a:off x="6902824" y="3197410"/>
            <a:ext cx="1290917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EFE8854-C414-9C47-8C89-B9345391288A}"/>
              </a:ext>
            </a:extLst>
          </p:cNvPr>
          <p:cNvCxnSpPr>
            <a:cxnSpLocks/>
          </p:cNvCxnSpPr>
          <p:nvPr/>
        </p:nvCxnSpPr>
        <p:spPr>
          <a:xfrm>
            <a:off x="6902824" y="3337857"/>
            <a:ext cx="932329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061F8F9-0E03-1E48-B63F-3FB861960F62}"/>
              </a:ext>
            </a:extLst>
          </p:cNvPr>
          <p:cNvCxnSpPr>
            <a:cxnSpLocks/>
          </p:cNvCxnSpPr>
          <p:nvPr/>
        </p:nvCxnSpPr>
        <p:spPr>
          <a:xfrm>
            <a:off x="6902824" y="3481292"/>
            <a:ext cx="854635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EAA9E7F-0A8F-A747-B20C-D4677FA93927}"/>
              </a:ext>
            </a:extLst>
          </p:cNvPr>
          <p:cNvCxnSpPr/>
          <p:nvPr/>
        </p:nvCxnSpPr>
        <p:spPr>
          <a:xfrm>
            <a:off x="6902824" y="3612775"/>
            <a:ext cx="1290917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DC8CED5-F302-E747-81A6-C88744110C55}"/>
              </a:ext>
            </a:extLst>
          </p:cNvPr>
          <p:cNvCxnSpPr>
            <a:cxnSpLocks/>
          </p:cNvCxnSpPr>
          <p:nvPr/>
        </p:nvCxnSpPr>
        <p:spPr>
          <a:xfrm>
            <a:off x="6902824" y="3857813"/>
            <a:ext cx="615576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F6C1AD1-1923-614F-A3FA-01C524E15B3F}"/>
              </a:ext>
            </a:extLst>
          </p:cNvPr>
          <p:cNvCxnSpPr>
            <a:cxnSpLocks/>
          </p:cNvCxnSpPr>
          <p:nvPr/>
        </p:nvCxnSpPr>
        <p:spPr>
          <a:xfrm>
            <a:off x="6902824" y="3732304"/>
            <a:ext cx="1553883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3433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DB181C-6887-CD42-BA94-47A20D22D3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echo </a:t>
            </a:r>
            <a:r>
              <a:rPr lang="en-US" dirty="0" err="1"/>
              <a:t>good_news.txt</a:t>
            </a:r>
            <a:endParaRPr lang="en-US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16E82185-9853-AB4E-AC2F-D11E1EAFCA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58377" y="1825625"/>
            <a:ext cx="1007524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7710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8AB32C-373E-2645-8722-13EA445EE9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37097" y="1428750"/>
            <a:ext cx="9117807" cy="2105026"/>
          </a:xfrm>
        </p:spPr>
        <p:txBody>
          <a:bodyPr>
            <a:normAutofit/>
          </a:bodyPr>
          <a:lstStyle/>
          <a:p>
            <a:r>
              <a:rPr lang="en-US" dirty="0">
                <a:latin typeface="Perfect DOS VGA 437" panose="02000009000000000000" pitchFamily="49" charset="77"/>
              </a:rPr>
              <a:t>THANK YOU!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1405291-CDAD-D142-8442-6DAE8A105F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37097" y="3960557"/>
            <a:ext cx="9117807" cy="1097215"/>
          </a:xfrm>
        </p:spPr>
        <p:txBody>
          <a:bodyPr>
            <a:normAutofit/>
          </a:bodyPr>
          <a:lstStyle/>
          <a:p>
            <a:br>
              <a:rPr lang="en-US" dirty="0">
                <a:sym typeface="Roboto Black"/>
              </a:rPr>
            </a:br>
            <a:r>
              <a:rPr lang="en-US" dirty="0" err="1">
                <a:sym typeface="Roboto Black"/>
              </a:rPr>
              <a:t>github</a:t>
            </a:r>
            <a:r>
              <a:rPr lang="en-US" dirty="0">
                <a:sym typeface="Roboto Black"/>
              </a:rPr>
              <a:t>: </a:t>
            </a:r>
            <a:r>
              <a:rPr lang="en-US" dirty="0" err="1">
                <a:sym typeface="Roboto Black"/>
              </a:rPr>
              <a:t>huuck</a:t>
            </a:r>
            <a:br>
              <a:rPr lang="en-US" dirty="0">
                <a:sym typeface="Roboto Black"/>
              </a:rPr>
            </a:br>
            <a:r>
              <a:rPr lang="en-US" dirty="0">
                <a:sym typeface="Roboto Black"/>
              </a:rPr>
              <a:t>twitter: @</a:t>
            </a:r>
            <a:r>
              <a:rPr lang="en-US" dirty="0" err="1">
                <a:sym typeface="Roboto Black"/>
              </a:rPr>
              <a:t>hookgab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95141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9EE474-2E74-A94E-91E4-EBBAEA85FD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./who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FE66C67-5228-FD4B-ABE9-1CF0D9FE0D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6396" y="0"/>
            <a:ext cx="64219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0098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9EE474-2E74-A94E-91E4-EBBAEA85FD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./who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1DDBE2-CF60-D046-8082-435AE83A20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4200" y="266700"/>
            <a:ext cx="9067800" cy="632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2226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6B97923-BF0C-134D-870A-F38B058F0A7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cheap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powerful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decent camera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NFC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solid display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???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what's the catch?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76F84426-A3E8-634D-A168-5C784CE2DF4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B1E2515-E728-494C-B14B-B542AE942B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9300" y="632867"/>
            <a:ext cx="6477000" cy="5803900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D7545547-9B5F-2840-A4B3-6FED68FD0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./why</a:t>
            </a:r>
          </a:p>
        </p:txBody>
      </p:sp>
    </p:spTree>
    <p:extLst>
      <p:ext uri="{BB962C8B-B14F-4D97-AF65-F5344CB8AC3E}">
        <p14:creationId xmlns:p14="http://schemas.microsoft.com/office/powerpoint/2010/main" val="3208198100"/>
      </p:ext>
    </p:extLst>
  </p:cSld>
  <p:clrMapOvr>
    <a:masterClrMapping/>
  </p:clrMapOvr>
  <p:transition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2FAAF-09BC-E545-8B93-65BD9DB46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./how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9A8E18-7030-C541-B755-06A233E5433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brand new phone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rooted + custom cert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...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oh my that's a load of data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D086B43-E00E-5A44-968F-F27B42EB1C5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718471"/>
            <a:ext cx="5181600" cy="2565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548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2CD24A6-BB09-8C49-BEE5-F0BD7BDA8F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9936" y="0"/>
            <a:ext cx="67921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425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nline Media 2" descr="Xiaomi Shenanigans">
            <a:hlinkClick r:id="" action="ppaction://media"/>
            <a:extLst>
              <a:ext uri="{FF2B5EF4-FFF2-40B4-BE49-F238E27FC236}">
                <a16:creationId xmlns:a16="http://schemas.microsoft.com/office/drawing/2014/main" id="{1EB100D3-CE70-704B-A813-80EA75EF685C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314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ustom 4">
      <a:dk1>
        <a:srgbClr val="32D74B"/>
      </a:dk1>
      <a:lt1>
        <a:srgbClr val="000000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2051</TotalTime>
  <Words>962</Words>
  <Application>Microsoft Macintosh PowerPoint</Application>
  <PresentationFormat>Widescreen</PresentationFormat>
  <Paragraphs>181</Paragraphs>
  <Slides>33</Slides>
  <Notes>26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7" baseType="lpstr">
      <vt:lpstr>Arial</vt:lpstr>
      <vt:lpstr>Calibri</vt:lpstr>
      <vt:lpstr>Perfect DOS VGA 437</vt:lpstr>
      <vt:lpstr>Office Theme</vt:lpstr>
      <vt:lpstr>China's cheap Xiaomis are low on privacy</vt:lpstr>
      <vt:lpstr>whoami</vt:lpstr>
      <vt:lpstr>./who</vt:lpstr>
      <vt:lpstr>./who</vt:lpstr>
      <vt:lpstr>./who</vt:lpstr>
      <vt:lpstr>./why</vt:lpstr>
      <vt:lpstr>./how</vt:lpstr>
      <vt:lpstr>PowerPoint Presentation</vt:lpstr>
      <vt:lpstr>PowerPoint Presentation</vt:lpstr>
      <vt:lpstr>./how</vt:lpstr>
      <vt:lpstr>./how</vt:lpstr>
      <vt:lpstr>./how</vt:lpstr>
      <vt:lpstr>./recap.sh</vt:lpstr>
      <vt:lpstr>./what</vt:lpstr>
      <vt:lpstr>./how</vt:lpstr>
      <vt:lpstr>./how</vt:lpstr>
      <vt:lpstr>./what</vt:lpstr>
      <vt:lpstr>./what</vt:lpstr>
      <vt:lpstr>./what</vt:lpstr>
      <vt:lpstr>./recap.sh</vt:lpstr>
      <vt:lpstr>but wait, there's more</vt:lpstr>
      <vt:lpstr>./what</vt:lpstr>
      <vt:lpstr>./what</vt:lpstr>
      <vt:lpstr>./what</vt:lpstr>
      <vt:lpstr>./recap.sh</vt:lpstr>
      <vt:lpstr>./what</vt:lpstr>
      <vt:lpstr>./aftermath</vt:lpstr>
      <vt:lpstr>./what</vt:lpstr>
      <vt:lpstr>./what</vt:lpstr>
      <vt:lpstr>./what</vt:lpstr>
      <vt:lpstr>./what</vt:lpstr>
      <vt:lpstr>echo good_news.txt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When the product sells YOU!</dc:title>
  <dc:creator>Gabriel Cirlig</dc:creator>
  <cp:lastModifiedBy>Gabriel Cirlig</cp:lastModifiedBy>
  <cp:revision>22</cp:revision>
  <dcterms:created xsi:type="dcterms:W3CDTF">2020-05-18T11:55:47Z</dcterms:created>
  <dcterms:modified xsi:type="dcterms:W3CDTF">2020-05-20T17:22:54Z</dcterms:modified>
</cp:coreProperties>
</file>